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7" r:id="rId2"/>
    <p:sldId id="275" r:id="rId3"/>
  </p:sldIdLst>
  <p:sldSz cx="9906000" cy="6858000" type="A4"/>
  <p:notesSz cx="7053263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72" d="100"/>
          <a:sy n="72" d="100"/>
        </p:scale>
        <p:origin x="480" y="7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8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1F7C21-2347-42EA-B437-48F139AF534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96913"/>
            <a:ext cx="5043487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1" tIns="46745" rIns="93491" bIns="4674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1" tIns="46745" rIns="93491" bIns="46745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8" y="8842029"/>
            <a:ext cx="3056414" cy="465455"/>
          </a:xfrm>
          <a:prstGeom prst="rect">
            <a:avLst/>
          </a:prstGeom>
        </p:spPr>
        <p:txBody>
          <a:bodyPr vert="horz" wrap="square" lIns="93491" tIns="46745" rIns="93491" bIns="4674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6479C52-49CB-4CB9-8185-076BCBB518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5950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17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444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F8CF9-02DE-40DB-90D1-F9AD185C343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B6E9D-BE89-438F-A42C-581BF81104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48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863DE-C58F-4344-9613-03C83E858CF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8B21F-CDDE-4BFB-922B-D4728CDEB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05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86387" y="396875"/>
            <a:ext cx="1671638" cy="8451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476" y="396875"/>
            <a:ext cx="4849813" cy="8451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B6A6-3A2A-4737-BB18-27F30A1BE6F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7BC8F-9A3A-48D6-B068-44E1207292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02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BC7ED-413E-462D-850C-4C47AC03316F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4D935-D486-4227-85CD-97C569918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09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B7DD-2F0C-477B-AC6C-01CE511253C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DF0A-10DB-4B32-899E-DF14A90861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90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6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7301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4F02-EC2C-4221-AA3A-39DF8583FF1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6D61C-629E-44CF-8AB8-FE88DFAC36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90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5D33-797E-4081-B2C3-9BACF612E9B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A29CF-9606-4997-ACE4-230591C96D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0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BD38-A96B-46BB-8717-EE82F826EE0B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6938-0EAE-480A-AB96-639C39D2EC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18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E6554-662F-43F4-916B-1FE1ED2A3E4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F60A-B9EF-4001-91AB-99B4B8AD9F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30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8A4E-D92F-4155-BF8D-2EFA173163C9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6E6FD-4E35-4AD2-B3C7-115066667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24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713F1-44DB-498E-8225-3E9F58ADDA6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4E4F3-145D-4E14-B404-A98C223C47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2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A623D0-DA1F-4543-B961-94BF8664810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4E663F-82F8-4B06-B38B-0177897CE8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57771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71057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76059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8479525" y="1489235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599809" y="2599"/>
            <a:ext cx="48873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Rice Mother Demonstration Protocol</a:t>
            </a: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5043488" y="1767046"/>
            <a:ext cx="747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-fertilizer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7771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671057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76059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8479525" y="2286001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70" name="Text Box 22"/>
          <p:cNvSpPr txBox="1">
            <a:spLocks noChangeArrowheads="1"/>
          </p:cNvSpPr>
          <p:nvPr/>
        </p:nvSpPr>
        <p:spPr bwMode="auto">
          <a:xfrm>
            <a:off x="5003368" y="2509678"/>
            <a:ext cx="777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+fertilizer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9436017" y="1525588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9355734" y="18111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90509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0800000">
            <a:off x="85175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8669934" y="31827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9448800" y="2058987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5579470" y="990600"/>
            <a:ext cx="1254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1: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Farmer seed (V1)</a:t>
            </a: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6889224" y="999220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2: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V2</a:t>
            </a: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7727424" y="1013797"/>
            <a:ext cx="6238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3: 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V3</a:t>
            </a:r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8565624" y="1024269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4: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V4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9436017" y="2362200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2"/>
          <p:cNvSpPr txBox="1">
            <a:spLocks noChangeArrowheads="1"/>
          </p:cNvSpPr>
          <p:nvPr/>
        </p:nvSpPr>
        <p:spPr bwMode="auto">
          <a:xfrm>
            <a:off x="9355734" y="2647791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448800" y="2895599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115037" y="417443"/>
            <a:ext cx="478156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Choose a site with uniform soil fertility, ideally on a flat piece of land for the demonstration. Mark out 4 plots of dimensions 5 m x 10 m, 1 m apart; Each Plot will be used for planting a different rice variety (V1, V2, V3, V4); V1 is the farmers’ own saved seed; V2, V3 and V4 are improved hybrid rice varieties. Half of each plot (i.e. 5 x 5 m) will be used to show farmers the effect of using fertilizer.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Conduct a germination test: 80-90% germination rate is good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Pre-germinate seed by soaking for a day, pour into sacks for 2 days, and spread onto nursery bed and cover with straw </a:t>
            </a:r>
            <a:r>
              <a:rPr lang="en-US" sz="1100" b="1" dirty="0">
                <a:latin typeface="+mn-lt"/>
              </a:rPr>
              <a:t>(Field Day 1)</a:t>
            </a:r>
            <a:r>
              <a:rPr lang="en-US" sz="1100" dirty="0">
                <a:latin typeface="+mn-lt"/>
              </a:rPr>
              <a:t>. 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Nursery should be watered and always kept moist for germination to 3-4weeks when seedlings are ready for transplanting onto the field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Transplant two (2) seedlings /hole at a spacing of 20 cm by 20 cm</a:t>
            </a:r>
            <a:r>
              <a:rPr lang="en-US" sz="1100" b="1" dirty="0">
                <a:latin typeface="+mn-lt"/>
              </a:rPr>
              <a:t> (Field day 2). </a:t>
            </a:r>
            <a:r>
              <a:rPr lang="en-US" sz="1100" dirty="0">
                <a:latin typeface="+mn-lt"/>
              </a:rPr>
              <a:t>Ensure water is available after transplanting for the next 5 days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Drain and apply a selective herbicide – first weeding</a:t>
            </a:r>
            <a:endParaRPr lang="en-GB" sz="1100" dirty="0">
              <a:latin typeface="+mn-lt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weeding: manual, mechanical or chemical before 3</a:t>
            </a:r>
            <a:r>
              <a:rPr lang="en-GB" sz="1100" baseline="30000" dirty="0">
                <a:latin typeface="+mn-lt"/>
              </a:rPr>
              <a:t>rd</a:t>
            </a:r>
            <a:r>
              <a:rPr lang="en-GB" sz="1100" dirty="0">
                <a:latin typeface="+mn-lt"/>
              </a:rPr>
              <a:t> week after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weeding: 3-4 weeks after 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weeding – depending on weed infestation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fertilizer application: apply a coke bottle cork full of NPK per hill of rice plants. Dibble and bury 2-3cm from hill immediately after 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weeding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fertilizer application: Apply a coke bottle cork full of SA or Urea per hill; apply immediately after 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weeding; and apply when soil is moist enough to dissolve the nitrogenous fertilizer easily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Rogue field to remove off-types for genetic purity, high productivity, high quality grain for milling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Scout for common pests and diseases as shown below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 case of attack by pests and diseases, use Crop Protection Method as recommended by your Extension Agent/Community-based Advisor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6590F7-1EAD-4A71-96AC-EB0D1E7D100F}"/>
              </a:ext>
            </a:extLst>
          </p:cNvPr>
          <p:cNvSpPr txBox="1"/>
          <p:nvPr/>
        </p:nvSpPr>
        <p:spPr>
          <a:xfrm>
            <a:off x="171440" y="4876800"/>
            <a:ext cx="3867160" cy="187743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Rice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Place 2 seedlings in each hole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0E89A80-B64F-416C-A703-2A16D116F2F6}"/>
              </a:ext>
            </a:extLst>
          </p:cNvPr>
          <p:cNvSpPr/>
          <p:nvPr/>
        </p:nvSpPr>
        <p:spPr>
          <a:xfrm>
            <a:off x="838200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CE41AE5-CB64-41C0-A909-FE9E38F0EE64}"/>
              </a:ext>
            </a:extLst>
          </p:cNvPr>
          <p:cNvSpPr/>
          <p:nvPr/>
        </p:nvSpPr>
        <p:spPr>
          <a:xfrm>
            <a:off x="1836023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293DD2A-90F3-4BF2-8FCE-166ED7BD04D1}"/>
              </a:ext>
            </a:extLst>
          </p:cNvPr>
          <p:cNvSpPr/>
          <p:nvPr/>
        </p:nvSpPr>
        <p:spPr>
          <a:xfrm>
            <a:off x="2700715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A1C0202D-E208-4F3C-94C3-EAB307A0EB99}"/>
              </a:ext>
            </a:extLst>
          </p:cNvPr>
          <p:cNvSpPr/>
          <p:nvPr/>
        </p:nvSpPr>
        <p:spPr>
          <a:xfrm>
            <a:off x="3565407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C5AD403-BE8F-4B02-8088-2525E7438C19}"/>
              </a:ext>
            </a:extLst>
          </p:cNvPr>
          <p:cNvSpPr/>
          <p:nvPr/>
        </p:nvSpPr>
        <p:spPr>
          <a:xfrm>
            <a:off x="838200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78F789F-7A85-4E3B-A927-267A48FD6042}"/>
              </a:ext>
            </a:extLst>
          </p:cNvPr>
          <p:cNvSpPr/>
          <p:nvPr/>
        </p:nvSpPr>
        <p:spPr>
          <a:xfrm>
            <a:off x="1836023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241FEFD-3C32-4776-8421-C5975EC951FC}"/>
              </a:ext>
            </a:extLst>
          </p:cNvPr>
          <p:cNvSpPr/>
          <p:nvPr/>
        </p:nvSpPr>
        <p:spPr>
          <a:xfrm>
            <a:off x="2700715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9287159-DD05-4302-BDCB-A5406A1CB6E2}"/>
              </a:ext>
            </a:extLst>
          </p:cNvPr>
          <p:cNvSpPr/>
          <p:nvPr/>
        </p:nvSpPr>
        <p:spPr>
          <a:xfrm>
            <a:off x="3565407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E2F7BAFF-E6AD-4410-B461-3B28CE47AB1A}"/>
              </a:ext>
            </a:extLst>
          </p:cNvPr>
          <p:cNvCxnSpPr>
            <a:endCxn id="45" idx="7"/>
          </p:cNvCxnSpPr>
          <p:nvPr/>
        </p:nvCxnSpPr>
        <p:spPr>
          <a:xfrm flipH="1">
            <a:off x="1069141" y="58978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6CAC450-BE5D-4AFD-9E00-F1BF835270CB}"/>
              </a:ext>
            </a:extLst>
          </p:cNvPr>
          <p:cNvCxnSpPr/>
          <p:nvPr/>
        </p:nvCxnSpPr>
        <p:spPr>
          <a:xfrm>
            <a:off x="2835997" y="51816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A093E619-83E7-490F-8D61-06FE0F004275}"/>
              </a:ext>
            </a:extLst>
          </p:cNvPr>
          <p:cNvSpPr txBox="1"/>
          <p:nvPr/>
        </p:nvSpPr>
        <p:spPr>
          <a:xfrm>
            <a:off x="3048000" y="4876800"/>
            <a:ext cx="575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 cm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096FB15-BECE-4E39-8245-A33E65B7C1FC}"/>
              </a:ext>
            </a:extLst>
          </p:cNvPr>
          <p:cNvSpPr txBox="1"/>
          <p:nvPr/>
        </p:nvSpPr>
        <p:spPr>
          <a:xfrm>
            <a:off x="228600" y="57581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 cm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0867ED84-4132-422B-B53D-BE08DE6B8C4F}"/>
              </a:ext>
            </a:extLst>
          </p:cNvPr>
          <p:cNvCxnSpPr/>
          <p:nvPr/>
        </p:nvCxnSpPr>
        <p:spPr>
          <a:xfrm flipV="1">
            <a:off x="762000" y="5486400"/>
            <a:ext cx="0" cy="914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3" name="Picture 62" descr="Description: Image result for stem borer in rice">
            <a:extLst>
              <a:ext uri="{FF2B5EF4-FFF2-40B4-BE49-F238E27FC236}">
                <a16:creationId xmlns:a16="http://schemas.microsoft.com/office/drawing/2014/main" id="{2FBBDE2B-DCA7-4232-AE52-5C772B40276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859" y="3540810"/>
            <a:ext cx="1754215" cy="1472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Picture 65" descr="Description: Image result for stem borer in rice">
            <a:extLst>
              <a:ext uri="{FF2B5EF4-FFF2-40B4-BE49-F238E27FC236}">
                <a16:creationId xmlns:a16="http://schemas.microsoft.com/office/drawing/2014/main" id="{1AF2216A-206A-4E18-B4F4-127D8CE489F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22662"/>
            <a:ext cx="1541571" cy="1469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Picture 66" descr="Description: Image result for mole crickets  in rice">
            <a:extLst>
              <a:ext uri="{FF2B5EF4-FFF2-40B4-BE49-F238E27FC236}">
                <a16:creationId xmlns:a16="http://schemas.microsoft.com/office/drawing/2014/main" id="{C36E25F6-D46F-4BB4-A3F3-72D5AE0C05E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8" r="52821" b="9634"/>
          <a:stretch>
            <a:fillRect/>
          </a:stretch>
        </p:blipFill>
        <p:spPr bwMode="auto">
          <a:xfrm>
            <a:off x="8001000" y="3522662"/>
            <a:ext cx="1747872" cy="146909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7C737C-BD51-4892-8247-A3819BF2E345}"/>
              </a:ext>
            </a:extLst>
          </p:cNvPr>
          <p:cNvSpPr txBox="1"/>
          <p:nvPr/>
        </p:nvSpPr>
        <p:spPr>
          <a:xfrm>
            <a:off x="5580010" y="4953000"/>
            <a:ext cx="1811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+mn-lt"/>
              </a:rPr>
              <a:t>Stem borer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68F40D-B3EC-46F3-B9C1-0FD44003BB7D}"/>
              </a:ext>
            </a:extLst>
          </p:cNvPr>
          <p:cNvSpPr txBox="1"/>
          <p:nvPr/>
        </p:nvSpPr>
        <p:spPr>
          <a:xfrm>
            <a:off x="8170971" y="4953000"/>
            <a:ext cx="14302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Mole crickets</a:t>
            </a:r>
          </a:p>
        </p:txBody>
      </p:sp>
      <p:pic>
        <p:nvPicPr>
          <p:cNvPr id="68" name="Picture 67" descr="Description: E:\CASSAVA DISEASES\rice blast.jpg">
            <a:extLst>
              <a:ext uri="{FF2B5EF4-FFF2-40B4-BE49-F238E27FC236}">
                <a16:creationId xmlns:a16="http://schemas.microsoft.com/office/drawing/2014/main" id="{BC635FCF-AF44-4DAC-B822-F0209CC263B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99" y="5334778"/>
            <a:ext cx="1876425" cy="124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Picture 68" descr="Description: E:\CASSAVA DISEASES\narrow brown spot rice.jpg">
            <a:extLst>
              <a:ext uri="{FF2B5EF4-FFF2-40B4-BE49-F238E27FC236}">
                <a16:creationId xmlns:a16="http://schemas.microsoft.com/office/drawing/2014/main" id="{A3970246-A914-4A1D-8497-B381607901D8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4" y="5293857"/>
            <a:ext cx="1951148" cy="1242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Picture 70" descr="Description: Image result for rice yellow mottle virus">
            <a:extLst>
              <a:ext uri="{FF2B5EF4-FFF2-40B4-BE49-F238E27FC236}">
                <a16:creationId xmlns:a16="http://schemas.microsoft.com/office/drawing/2014/main" id="{0C8E3C7D-294F-45FB-90A1-BD51212E8D20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772" y="5326561"/>
            <a:ext cx="1811228" cy="1209357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B19D5DB4-35A1-43B7-8BEB-DCDAEC3564D2}"/>
              </a:ext>
            </a:extLst>
          </p:cNvPr>
          <p:cNvSpPr txBox="1"/>
          <p:nvPr/>
        </p:nvSpPr>
        <p:spPr>
          <a:xfrm>
            <a:off x="4267200" y="6553200"/>
            <a:ext cx="14302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Rice blast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7FEC21A-82D9-4381-9D3D-08A83EA6C56E}"/>
              </a:ext>
            </a:extLst>
          </p:cNvPr>
          <p:cNvSpPr txBox="1"/>
          <p:nvPr/>
        </p:nvSpPr>
        <p:spPr>
          <a:xfrm>
            <a:off x="6172200" y="6553200"/>
            <a:ext cx="14302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Brown leaf spot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7CD2F74-EA4B-43C1-9613-FD2B4F06B02E}"/>
              </a:ext>
            </a:extLst>
          </p:cNvPr>
          <p:cNvSpPr txBox="1"/>
          <p:nvPr/>
        </p:nvSpPr>
        <p:spPr>
          <a:xfrm>
            <a:off x="8153400" y="6520190"/>
            <a:ext cx="1595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Rice Yellow Mottle Virus</a:t>
            </a:r>
          </a:p>
        </p:txBody>
      </p:sp>
    </p:spTree>
    <p:extLst>
      <p:ext uri="{BB962C8B-B14F-4D97-AF65-F5344CB8AC3E}">
        <p14:creationId xmlns:p14="http://schemas.microsoft.com/office/powerpoint/2010/main" val="110596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385970" y="1351445"/>
            <a:ext cx="2239465" cy="202160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603894" y="84049"/>
            <a:ext cx="45923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Rice Baby demonstration protocol </a:t>
            </a:r>
          </a:p>
        </p:txBody>
      </p:sp>
      <p:sp>
        <p:nvSpPr>
          <p:cNvPr id="3085" name="Text Box 9"/>
          <p:cNvSpPr txBox="1">
            <a:spLocks noChangeArrowheads="1"/>
          </p:cNvSpPr>
          <p:nvPr/>
        </p:nvSpPr>
        <p:spPr bwMode="auto">
          <a:xfrm>
            <a:off x="353934" y="533400"/>
            <a:ext cx="5361065" cy="398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Choose a site with uniform soil fertility, ideally on a flat piece of land for the demonstration. Mark out a plot of 5 m x 5m 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Conduct a germination test: 80-90% germination rate is good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Pre-germinate seed by soaking for a day, pour into sacks for 2 days, and spread onto nursery bed and cover with straw </a:t>
            </a:r>
            <a:r>
              <a:rPr lang="en-US" sz="1100" b="1" dirty="0">
                <a:latin typeface="+mn-lt"/>
              </a:rPr>
              <a:t>(Field Day 1)</a:t>
            </a:r>
            <a:r>
              <a:rPr lang="en-US" sz="1100" dirty="0">
                <a:latin typeface="+mn-lt"/>
              </a:rPr>
              <a:t>. 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Nursery should be watered and always kept moist for germination to 3-4weeks when seedlings are ready for transplanting onto the field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Transplant two (2) seedlings /hole at a spacing of 20 cm by 20 cm</a:t>
            </a:r>
            <a:r>
              <a:rPr lang="en-US" sz="1100" b="1" dirty="0">
                <a:latin typeface="+mn-lt"/>
              </a:rPr>
              <a:t> (Field day 2). </a:t>
            </a:r>
            <a:r>
              <a:rPr lang="en-US" sz="1100" dirty="0">
                <a:latin typeface="+mn-lt"/>
              </a:rPr>
              <a:t>Ensure water is available after transplanting for the next 5 days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Drain and apply a selective herbicide – first weeding</a:t>
            </a:r>
            <a:endParaRPr lang="en-GB" sz="1100" dirty="0">
              <a:latin typeface="+mn-lt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weeding: manual, mechanical or chemical before 3</a:t>
            </a:r>
            <a:r>
              <a:rPr lang="en-GB" sz="1100" baseline="30000" dirty="0">
                <a:latin typeface="+mn-lt"/>
              </a:rPr>
              <a:t>rd</a:t>
            </a:r>
            <a:r>
              <a:rPr lang="en-GB" sz="1100" dirty="0">
                <a:latin typeface="+mn-lt"/>
              </a:rPr>
              <a:t> week after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weeding: 3-4 weeks after 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weeding – depending on weed infestation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fertilizer application: apply a coke bottle cork full of NPK per hill of rice plants. Dibble and bury 2-3cm from hill immediately after 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 weeding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fertilizer application: Apply a coke bottle cork full of SA or Urea per hill; apply immediately after 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weeding; and apply when soil is moist enough to dissolve the nitrogenous fertilizer easily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Rogue field to remove off-types for genetic purity, high productivity, high quality grain for milling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Scout for common pests and diseases as shown below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 case of attack by pests and diseases, use Crop Protection Method as recommended by your Extension Agent/Community-based Advisor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Use 50 g pack of seed of appropriate rice variety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9168862" y="1381327"/>
            <a:ext cx="0" cy="5546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8" name="TextBox 22"/>
          <p:cNvSpPr txBox="1">
            <a:spLocks noChangeArrowheads="1"/>
          </p:cNvSpPr>
          <p:nvPr/>
        </p:nvSpPr>
        <p:spPr bwMode="auto">
          <a:xfrm>
            <a:off x="8974734" y="1994237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7873912" y="3689789"/>
            <a:ext cx="76607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6362702" y="3712938"/>
            <a:ext cx="1143000" cy="14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28"/>
          <p:cNvSpPr txBox="1">
            <a:spLocks noChangeArrowheads="1"/>
          </p:cNvSpPr>
          <p:nvPr/>
        </p:nvSpPr>
        <p:spPr bwMode="auto">
          <a:xfrm>
            <a:off x="7505702" y="35666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9188116" y="2284553"/>
            <a:ext cx="0" cy="10884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6625422-8CD4-42EB-BBE8-B56608224A5D}"/>
              </a:ext>
            </a:extLst>
          </p:cNvPr>
          <p:cNvSpPr txBox="1"/>
          <p:nvPr/>
        </p:nvSpPr>
        <p:spPr>
          <a:xfrm>
            <a:off x="171440" y="4876800"/>
            <a:ext cx="3867160" cy="187743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Rice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Place 2 seedlings in each hole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1988ECE-B766-4F67-BC36-210C4FA7F80D}"/>
              </a:ext>
            </a:extLst>
          </p:cNvPr>
          <p:cNvSpPr/>
          <p:nvPr/>
        </p:nvSpPr>
        <p:spPr>
          <a:xfrm>
            <a:off x="838200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09BC302-E7C4-4F74-90A3-481E2ADF668E}"/>
              </a:ext>
            </a:extLst>
          </p:cNvPr>
          <p:cNvSpPr/>
          <p:nvPr/>
        </p:nvSpPr>
        <p:spPr>
          <a:xfrm>
            <a:off x="1836023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82DD578-D54B-44AD-85E4-48B2AD85989C}"/>
              </a:ext>
            </a:extLst>
          </p:cNvPr>
          <p:cNvSpPr/>
          <p:nvPr/>
        </p:nvSpPr>
        <p:spPr>
          <a:xfrm>
            <a:off x="2700715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B87AA0D-1BC2-4EB3-8F9A-9CA219B30008}"/>
              </a:ext>
            </a:extLst>
          </p:cNvPr>
          <p:cNvSpPr/>
          <p:nvPr/>
        </p:nvSpPr>
        <p:spPr>
          <a:xfrm>
            <a:off x="3565407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D09C9F7-F548-4A78-A970-B3DBBAE14EA5}"/>
              </a:ext>
            </a:extLst>
          </p:cNvPr>
          <p:cNvSpPr/>
          <p:nvPr/>
        </p:nvSpPr>
        <p:spPr>
          <a:xfrm>
            <a:off x="838200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644E043-F301-45FB-A251-1B8758009253}"/>
              </a:ext>
            </a:extLst>
          </p:cNvPr>
          <p:cNvSpPr/>
          <p:nvPr/>
        </p:nvSpPr>
        <p:spPr>
          <a:xfrm>
            <a:off x="1836023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6093568-58BF-43F1-833D-948C2C45F020}"/>
              </a:ext>
            </a:extLst>
          </p:cNvPr>
          <p:cNvSpPr/>
          <p:nvPr/>
        </p:nvSpPr>
        <p:spPr>
          <a:xfrm>
            <a:off x="2700715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B35E362-3CA7-4EF2-B779-9FE84079175E}"/>
              </a:ext>
            </a:extLst>
          </p:cNvPr>
          <p:cNvSpPr/>
          <p:nvPr/>
        </p:nvSpPr>
        <p:spPr>
          <a:xfrm>
            <a:off x="3565407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469098-BA26-4F05-B409-4F16A0F00928}"/>
              </a:ext>
            </a:extLst>
          </p:cNvPr>
          <p:cNvCxnSpPr>
            <a:endCxn id="18" idx="7"/>
          </p:cNvCxnSpPr>
          <p:nvPr/>
        </p:nvCxnSpPr>
        <p:spPr>
          <a:xfrm flipH="1">
            <a:off x="1069141" y="58978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316797C-1119-4DBB-BC7B-1052BE049533}"/>
              </a:ext>
            </a:extLst>
          </p:cNvPr>
          <p:cNvCxnSpPr/>
          <p:nvPr/>
        </p:nvCxnSpPr>
        <p:spPr>
          <a:xfrm>
            <a:off x="2835997" y="51816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088FA2C-B159-4696-99CB-4653B4827B9E}"/>
              </a:ext>
            </a:extLst>
          </p:cNvPr>
          <p:cNvSpPr txBox="1"/>
          <p:nvPr/>
        </p:nvSpPr>
        <p:spPr>
          <a:xfrm>
            <a:off x="3048000" y="4876800"/>
            <a:ext cx="575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 cm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4A1748-6AD2-42EC-8472-32E8AB464733}"/>
              </a:ext>
            </a:extLst>
          </p:cNvPr>
          <p:cNvSpPr txBox="1"/>
          <p:nvPr/>
        </p:nvSpPr>
        <p:spPr>
          <a:xfrm>
            <a:off x="228600" y="57581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 cm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ACE1958-094D-45DD-8EE6-FDAE5967910E}"/>
              </a:ext>
            </a:extLst>
          </p:cNvPr>
          <p:cNvCxnSpPr/>
          <p:nvPr/>
        </p:nvCxnSpPr>
        <p:spPr>
          <a:xfrm flipV="1">
            <a:off x="762000" y="5486400"/>
            <a:ext cx="0" cy="914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8" name="Picture 27" descr="Description: Image result for stem borer in rice">
            <a:extLst>
              <a:ext uri="{FF2B5EF4-FFF2-40B4-BE49-F238E27FC236}">
                <a16:creationId xmlns:a16="http://schemas.microsoft.com/office/drawing/2014/main" id="{613987EA-EA50-4656-9BCB-2E4467F187C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859" y="3888800"/>
            <a:ext cx="1754215" cy="1472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 descr="Description: Image result for stem borer in rice">
            <a:extLst>
              <a:ext uri="{FF2B5EF4-FFF2-40B4-BE49-F238E27FC236}">
                <a16:creationId xmlns:a16="http://schemas.microsoft.com/office/drawing/2014/main" id="{F21A4BFC-EAEF-455E-9ADE-7918E321540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70652"/>
            <a:ext cx="1541571" cy="1469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 descr="Description: Image result for mole crickets  in rice">
            <a:extLst>
              <a:ext uri="{FF2B5EF4-FFF2-40B4-BE49-F238E27FC236}">
                <a16:creationId xmlns:a16="http://schemas.microsoft.com/office/drawing/2014/main" id="{B460DF35-7CC2-4109-B565-23F8463D832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8" r="52821" b="9634"/>
          <a:stretch>
            <a:fillRect/>
          </a:stretch>
        </p:blipFill>
        <p:spPr bwMode="auto">
          <a:xfrm>
            <a:off x="8001000" y="3870652"/>
            <a:ext cx="1747872" cy="1469097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0092EB9-C84B-41BA-AA96-B2669879F30B}"/>
              </a:ext>
            </a:extLst>
          </p:cNvPr>
          <p:cNvSpPr txBox="1"/>
          <p:nvPr/>
        </p:nvSpPr>
        <p:spPr>
          <a:xfrm>
            <a:off x="5580010" y="5300990"/>
            <a:ext cx="1811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+mn-lt"/>
              </a:rPr>
              <a:t>Stem borer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8B99B1-F620-489C-8455-39DBFCCD3BD6}"/>
              </a:ext>
            </a:extLst>
          </p:cNvPr>
          <p:cNvSpPr txBox="1"/>
          <p:nvPr/>
        </p:nvSpPr>
        <p:spPr>
          <a:xfrm>
            <a:off x="8170971" y="5300990"/>
            <a:ext cx="14302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Mole crickets</a:t>
            </a:r>
          </a:p>
        </p:txBody>
      </p:sp>
      <p:pic>
        <p:nvPicPr>
          <p:cNvPr id="33" name="Picture 32" descr="Description: E:\CASSAVA DISEASES\rice blast.jpg">
            <a:extLst>
              <a:ext uri="{FF2B5EF4-FFF2-40B4-BE49-F238E27FC236}">
                <a16:creationId xmlns:a16="http://schemas.microsoft.com/office/drawing/2014/main" id="{02767211-301A-4104-9D1B-43024AC891A9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99" y="5643012"/>
            <a:ext cx="1876425" cy="124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33" descr="Description: E:\CASSAVA DISEASES\narrow brown spot rice.jpg">
            <a:extLst>
              <a:ext uri="{FF2B5EF4-FFF2-40B4-BE49-F238E27FC236}">
                <a16:creationId xmlns:a16="http://schemas.microsoft.com/office/drawing/2014/main" id="{E377D384-E794-436B-B322-35845A7D8B8B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4" y="5641847"/>
            <a:ext cx="1951148" cy="1242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Picture 34" descr="Description: Image result for rice yellow mottle virus">
            <a:extLst>
              <a:ext uri="{FF2B5EF4-FFF2-40B4-BE49-F238E27FC236}">
                <a16:creationId xmlns:a16="http://schemas.microsoft.com/office/drawing/2014/main" id="{9435AB9B-F759-4DCD-8082-34A2969434EF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772" y="5674551"/>
            <a:ext cx="1811228" cy="1209357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1E7B5DE-4061-42A5-B2F7-64F8E893E5F3}"/>
              </a:ext>
            </a:extLst>
          </p:cNvPr>
          <p:cNvSpPr txBox="1"/>
          <p:nvPr/>
        </p:nvSpPr>
        <p:spPr>
          <a:xfrm>
            <a:off x="4267200" y="6901190"/>
            <a:ext cx="14302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Rice blast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BBD02A7-034F-4DD6-AD6C-B9D2CE6DA387}"/>
              </a:ext>
            </a:extLst>
          </p:cNvPr>
          <p:cNvSpPr txBox="1"/>
          <p:nvPr/>
        </p:nvSpPr>
        <p:spPr>
          <a:xfrm>
            <a:off x="6172200" y="6901190"/>
            <a:ext cx="14302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Brown leaf spot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1E59BEA-6F2D-4707-8565-106A59C19770}"/>
              </a:ext>
            </a:extLst>
          </p:cNvPr>
          <p:cNvSpPr txBox="1"/>
          <p:nvPr/>
        </p:nvSpPr>
        <p:spPr>
          <a:xfrm>
            <a:off x="8153400" y="6868180"/>
            <a:ext cx="1595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Rice Yellow Mottle Virus</a:t>
            </a:r>
          </a:p>
        </p:txBody>
      </p:sp>
    </p:spTree>
    <p:extLst>
      <p:ext uri="{BB962C8B-B14F-4D97-AF65-F5344CB8AC3E}">
        <p14:creationId xmlns:p14="http://schemas.microsoft.com/office/powerpoint/2010/main" val="3875923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138809</TotalTime>
  <Words>721</Words>
  <Application>Microsoft Office PowerPoint</Application>
  <PresentationFormat>A4 Paper (210x297 mm)</PresentationFormat>
  <Paragraphs>72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Paschal B, Atengdem</cp:lastModifiedBy>
  <cp:revision>149</cp:revision>
  <cp:lastPrinted>2019-05-16T09:10:41Z</cp:lastPrinted>
  <dcterms:created xsi:type="dcterms:W3CDTF">2011-07-08T06:21:25Z</dcterms:created>
  <dcterms:modified xsi:type="dcterms:W3CDTF">2019-07-24T14:04:11Z</dcterms:modified>
</cp:coreProperties>
</file>